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514" r:id="rId3"/>
    <p:sldId id="599" r:id="rId4"/>
    <p:sldId id="589" r:id="rId5"/>
    <p:sldId id="539" r:id="rId6"/>
    <p:sldId id="557" r:id="rId7"/>
    <p:sldId id="602" r:id="rId8"/>
    <p:sldId id="591" r:id="rId9"/>
    <p:sldId id="515" r:id="rId10"/>
    <p:sldId id="592" r:id="rId11"/>
    <p:sldId id="543" r:id="rId12"/>
    <p:sldId id="523" r:id="rId13"/>
    <p:sldId id="601" r:id="rId14"/>
    <p:sldId id="545" r:id="rId15"/>
    <p:sldId id="590" r:id="rId16"/>
    <p:sldId id="538" r:id="rId17"/>
    <p:sldId id="597" r:id="rId18"/>
    <p:sldId id="594" r:id="rId19"/>
    <p:sldId id="537" r:id="rId20"/>
    <p:sldId id="536" r:id="rId21"/>
    <p:sldId id="535" r:id="rId22"/>
  </p:sldIdLst>
  <p:sldSz cx="12192000" cy="6858000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zabeth" initials="E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0000"/>
    <a:srgbClr val="3366FF"/>
    <a:srgbClr val="3333CC"/>
    <a:srgbClr val="0066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42" autoAdjust="0"/>
    <p:restoredTop sz="87135" autoAdjust="0"/>
  </p:normalViewPr>
  <p:slideViewPr>
    <p:cSldViewPr>
      <p:cViewPr varScale="1">
        <p:scale>
          <a:sx n="109" d="100"/>
          <a:sy n="109" d="100"/>
        </p:scale>
        <p:origin x="138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17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9492"/>
    </p:cViewPr>
  </p:sorterViewPr>
  <p:notesViewPr>
    <p:cSldViewPr>
      <p:cViewPr varScale="1">
        <p:scale>
          <a:sx n="63" d="100"/>
          <a:sy n="63" d="100"/>
        </p:scale>
        <p:origin x="3158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9-18T17:11:46.355" idx="13">
    <p:pos x="10" y="10"/>
    <p:text>2020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6732" cy="46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0" tIns="46965" rIns="93930" bIns="4696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343" y="0"/>
            <a:ext cx="3066732" cy="46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0" tIns="46965" rIns="93930" bIns="469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17AB802-82A5-45F7-AAD6-51BFEFEAD83E}" type="datetime1">
              <a:rPr lang="en-CA" smtClean="0"/>
              <a:t>2024-05-08</a:t>
            </a:fld>
            <a:endParaRPr lang="en-CA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94758"/>
            <a:ext cx="3066732" cy="46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0" tIns="46965" rIns="93930" bIns="4696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343" y="8894758"/>
            <a:ext cx="3066732" cy="46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0" tIns="46965" rIns="93930" bIns="469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9F6E1A-C81A-457E-9F04-E18B44C10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8669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6732" cy="46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0" tIns="46965" rIns="93930" bIns="4696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705" y="0"/>
            <a:ext cx="3066732" cy="46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0" tIns="46965" rIns="93930" bIns="469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238875" cy="3509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7708" y="4447379"/>
            <a:ext cx="5661660" cy="421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0" tIns="46965" rIns="93930" bIns="469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93121"/>
            <a:ext cx="3066732" cy="46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0" tIns="46965" rIns="93930" bIns="4696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705" y="8893121"/>
            <a:ext cx="3066732" cy="46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0" tIns="46965" rIns="93930" bIns="469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F541BE-B9D8-489C-92F9-4D5C768326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9940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66422" indent="-294777"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79109" indent="-235822"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50754" indent="-235822"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122398" indent="-235822"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94041" indent="-23582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3065686" indent="-23582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537329" indent="-23582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4008974" indent="-23582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61F44201-29DE-4373-A3EA-D393ADC93697}" type="datetime1">
              <a:rPr lang="en-CA" altLang="en-US" sz="1200" b="0">
                <a:solidFill>
                  <a:schemeClr val="tx1"/>
                </a:solidFill>
                <a:ea typeface="MS PGothic" pitchFamily="34" charset="-128"/>
              </a:rPr>
              <a:t>2024-05-08</a:t>
            </a:fld>
            <a:endParaRPr lang="en-CA" altLang="en-US" sz="1200" b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66422" indent="-294777"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79109" indent="-235822"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50754" indent="-235822"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122398" indent="-235822"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94041" indent="-23582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3065686" indent="-23582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537329" indent="-23582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4008974" indent="-23582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3F1A1BEE-45DA-4B44-B780-919671F41DEC}" type="slidenum">
              <a:rPr lang="en-US" altLang="en-US" sz="1200" b="0">
                <a:solidFill>
                  <a:schemeClr val="tx1"/>
                </a:solidFill>
                <a:ea typeface="MS PGothic" pitchFamily="34" charset="-128"/>
              </a:rPr>
              <a:pPr/>
              <a:t>1</a:t>
            </a:fld>
            <a:endParaRPr lang="en-US" altLang="en-US" sz="1200" b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238875" cy="3509962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8151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95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483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894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618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4D8B8B7-24E3-46E1-ADD4-6B282C6E127C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4948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18EB5-EAD6-4320-9D55-B85EB579CBA2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7289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4D8B8B7-24E3-46E1-ADD4-6B282C6E127C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8111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6249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CDCCEE-6A92-4852-BCF8-7B9015788200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666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67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3AC82BE-E0ED-43AD-AA79-CDCFFE029CE4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2733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RAFFLE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127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5416E6E-18A2-4999-8416-E989720312A0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845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5416E6E-18A2-4999-8416-E989720312A0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236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573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B35631C-4C47-4E28-9DAF-BD2E81070CE9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757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215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0090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238875" cy="3509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168F6-BEA3-439A-9B51-349E77EEE79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F541BE-B9D8-489C-92F9-4D5C76832672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34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CF6B3-C302-450A-8716-53E934CA5004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321D72-4DDC-4592-BEB2-C1AFD991C4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57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063D3-387E-49D9-8E49-61CD68C0E2EF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F169D-E39F-480F-81C5-155BCD74AF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8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57201"/>
            <a:ext cx="2743200" cy="5668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8026400" cy="5668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A252C-3BDF-4CFA-92AF-917617DCC21F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C6A62-874F-41AE-97D6-EF74DD34D4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852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4800" y="457200"/>
            <a:ext cx="8737600" cy="7318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8B083-6407-4182-80F3-5CDFDC9E6C91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A8967-3E8C-410E-90C9-18FD01802C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55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228600"/>
            <a:ext cx="8737600" cy="7318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6656E-7F33-405D-B3DE-29DDCA6A3329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8DC44-DD52-4F97-9237-10C35199CA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5E39BAD-9AC8-4A21-BF93-A8F47F09CD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2800" y="609600"/>
            <a:ext cx="1219200" cy="91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8055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3F0D8-133E-4E40-B7B7-414A06D4785D}" type="datetime1">
              <a:rPr lang="en-CA" smtClean="0"/>
              <a:t>2024-05-08</a:t>
            </a:fld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E2B85-31A4-49A0-A930-C0BF75B290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8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66424-83D3-490D-B5AE-A119FA115A70}" type="datetime1">
              <a:rPr lang="en-CA" smtClean="0"/>
              <a:t>2024-05-08</a:t>
            </a:fld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D0C31-EA4A-4221-9644-91957FDFE3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96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B6928-C6ED-4373-8436-216A42517163}" type="datetime1">
              <a:rPr lang="en-CA" smtClean="0"/>
              <a:t>2024-05-08</a:t>
            </a:fld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0BC3A-6B22-475B-9647-93AC8ADAC4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97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238D4-0A1C-40FB-B90A-FC31470CE372}" type="datetime1">
              <a:rPr lang="en-CA" smtClean="0"/>
              <a:t>2024-05-08</a:t>
            </a:fld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7CBCD-F45E-4EFE-9B5E-8E6EF10272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98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88768-3ACD-4293-9F6C-D6C882792023}" type="datetime1">
              <a:rPr lang="en-CA" smtClean="0"/>
              <a:t>2024-05-08</a:t>
            </a:fld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79422-FBF5-4704-B54F-3CC9A73852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21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843AF-CF10-42E1-BF44-88E6A160B183}" type="datetime1">
              <a:rPr lang="en-CA" smtClean="0"/>
              <a:t>2024-05-08</a:t>
            </a:fld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BE42E-FF52-486A-8448-61C9C04DB7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49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F02B7-5CB5-4C14-AAFF-91800C51FD62}" type="datetime1">
              <a:rPr lang="en-CA" smtClean="0"/>
              <a:t>2024-05-08</a:t>
            </a:fld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E5583-A8A5-47A1-B6F1-9C4E7D56E7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1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44800" y="228600"/>
            <a:ext cx="87376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6871AA2-09F1-4CBD-B943-B29BCC188E61}" type="datetime1">
              <a:rPr lang="en-CA" smtClean="0"/>
              <a:t>2024-05-08</a:t>
            </a:fld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0BE0BA4-E829-495E-906C-5A6AE74097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609600" y="1219200"/>
            <a:ext cx="109728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36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A5F1A4-9A28-46F0-BED5-53F4A2BE17C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62000" y="95828"/>
            <a:ext cx="1253461" cy="10471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MS PGothic" pitchFamily="34" charset="-128"/>
          <a:cs typeface="MS PGothic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itchFamily="34" charset="-128"/>
          <a:cs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itchFamily="34" charset="-128"/>
          <a:cs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itchFamily="34" charset="-128"/>
          <a:cs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itchFamily="34" charset="-128"/>
          <a:cs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048000"/>
            <a:ext cx="86868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b="1" dirty="0"/>
              <a:t>Annual General Meeting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b="1" dirty="0"/>
              <a:t>HLCA Hall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b="1" dirty="0"/>
              <a:t>May 18, 2024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b="1" dirty="0"/>
              <a:t>10:00 am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3075" name="Line 6"/>
          <p:cNvSpPr>
            <a:spLocks noChangeShapeType="1"/>
          </p:cNvSpPr>
          <p:nvPr/>
        </p:nvSpPr>
        <p:spPr bwMode="auto">
          <a:xfrm>
            <a:off x="838200" y="2667000"/>
            <a:ext cx="105156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FD6B0F-633D-4EF8-A1D9-4C8C66350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726" y="304800"/>
            <a:ext cx="2276148" cy="21081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838200" y="2667000"/>
            <a:ext cx="105918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254376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/>
              <a:t>Approval of </a:t>
            </a:r>
            <a:r>
              <a:rPr lang="en-US" altLang="en-US" b="1" dirty="0">
                <a:solidFill>
                  <a:schemeClr val="tx1"/>
                </a:solidFill>
              </a:rPr>
              <a:t>2023-2024</a:t>
            </a:r>
            <a:r>
              <a:rPr lang="en-US" altLang="en-US" b="1" dirty="0"/>
              <a:t> Financials</a:t>
            </a:r>
            <a:br>
              <a:rPr lang="en-US" altLang="en-US" b="1" dirty="0"/>
            </a:br>
            <a:br>
              <a:rPr lang="en-US" altLang="en-US" b="1" dirty="0"/>
            </a:br>
            <a:r>
              <a:rPr lang="en-US" altLang="en-US" sz="3200" dirty="0"/>
              <a:t>Moved – </a:t>
            </a:r>
            <a:br>
              <a:rPr lang="en-US" altLang="en-US" sz="3200" dirty="0"/>
            </a:br>
            <a:r>
              <a:rPr lang="en-US" altLang="en-US" sz="3200" dirty="0"/>
              <a:t>Seconded – </a:t>
            </a: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3200" dirty="0"/>
              <a:t>Discussion</a:t>
            </a:r>
            <a:br>
              <a:rPr lang="en-US" altLang="en-US" b="1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F4BBD66B-BA9A-4BCA-BED3-06E9C8B3F1FE}" type="slidenum">
              <a:rPr lang="en-US" altLang="en-US" sz="1400" b="0">
                <a:solidFill>
                  <a:schemeClr val="tx1"/>
                </a:solidFill>
                <a:ea typeface="MS PGothic" pitchFamily="34" charset="-128"/>
              </a:rPr>
              <a:pPr/>
              <a:t>10</a:t>
            </a:fld>
            <a:endParaRPr lang="en-US" altLang="en-US" sz="1400" b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FE0835-8855-4E9A-91D3-ED8C250D86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9499"/>
            <a:ext cx="2209800" cy="204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33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914400" y="2667000"/>
            <a:ext cx="104394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2438401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/>
              <a:t>HLCA Update</a:t>
            </a:r>
            <a:endParaRPr lang="en-US" altLang="en-US" dirty="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40A42EC8-9EDB-4506-90D4-30E838B6E650}" type="slidenum">
              <a:rPr lang="en-US" altLang="en-US" sz="1400" b="0">
                <a:solidFill>
                  <a:schemeClr val="tx1"/>
                </a:solidFill>
                <a:ea typeface="MS PGothic" pitchFamily="34" charset="-128"/>
              </a:rPr>
              <a:pPr/>
              <a:t>11</a:t>
            </a:fld>
            <a:endParaRPr lang="en-US" altLang="en-US" sz="1400" b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75DB7CD-7CCD-4DE7-892A-DE9FA4162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9499"/>
            <a:ext cx="2209800" cy="204674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Volunteers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47700"/>
              </p:ext>
            </p:extLst>
          </p:nvPr>
        </p:nvGraphicFramePr>
        <p:xfrm>
          <a:off x="2438400" y="1368043"/>
          <a:ext cx="6934200" cy="5148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5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8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Program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Prime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0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Lake Quality Program / </a:t>
                      </a:r>
                    </a:p>
                    <a:p>
                      <a:pPr algn="ctr" rtl="0" fontAlgn="ctr"/>
                      <a:r>
                        <a:rPr lang="en-US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Public Beach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Lindsay Bevan</a:t>
                      </a: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Fireworks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CA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 Newton</a:t>
                      </a:r>
                    </a:p>
                    <a:p>
                      <a:pPr algn="ctr"/>
                      <a:endParaRPr lang="en-CA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Kids Bingo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Julia / Alison Kea</a:t>
                      </a: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u="none" strike="noStrike">
                          <a:solidFill>
                            <a:schemeClr val="tx1"/>
                          </a:solidFill>
                          <a:effectLst/>
                        </a:rPr>
                        <a:t>Navigation</a:t>
                      </a:r>
                      <a:endParaRPr lang="en-US" sz="2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>
                          <a:solidFill>
                            <a:schemeClr val="tx1"/>
                          </a:solidFill>
                          <a:effectLst/>
                        </a:rPr>
                        <a:t>Bob Bevan</a:t>
                      </a:r>
                      <a:endParaRPr lang="en-US" sz="2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u="none" strike="noStrike">
                          <a:solidFill>
                            <a:schemeClr val="tx1"/>
                          </a:solidFill>
                          <a:effectLst/>
                        </a:rPr>
                        <a:t>Regatta</a:t>
                      </a:r>
                      <a:endParaRPr lang="en-US" sz="2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Serena Bradbury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Rock Bass Fishing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Jay Kea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u="none" strike="noStrike">
                          <a:solidFill>
                            <a:schemeClr val="tx1"/>
                          </a:solidFill>
                          <a:effectLst/>
                        </a:rPr>
                        <a:t>Social Media</a:t>
                      </a:r>
                      <a:endParaRPr lang="en-US" sz="2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Serena Bradbury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u="none" strike="noStrike">
                          <a:solidFill>
                            <a:schemeClr val="tx1"/>
                          </a:solidFill>
                          <a:effectLst/>
                        </a:rPr>
                        <a:t>Swimming</a:t>
                      </a:r>
                      <a:endParaRPr lang="en-US" sz="24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Stacy </a:t>
                      </a:r>
                      <a:r>
                        <a:rPr lang="en-US" sz="2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Sgorlon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5E4489D-EE8A-4506-92CA-78FFDB5155D4}"/>
              </a:ext>
            </a:extLst>
          </p:cNvPr>
          <p:cNvCxnSpPr/>
          <p:nvPr/>
        </p:nvCxnSpPr>
        <p:spPr bwMode="auto">
          <a:xfrm>
            <a:off x="2590800" y="2514600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5E51A6F-9740-4668-876F-4029D2E1A048}"/>
              </a:ext>
            </a:extLst>
          </p:cNvPr>
          <p:cNvCxnSpPr/>
          <p:nvPr/>
        </p:nvCxnSpPr>
        <p:spPr bwMode="auto">
          <a:xfrm>
            <a:off x="2590800" y="4038600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017ABE-DD11-4A36-B94A-7AF53ACA89B0}"/>
              </a:ext>
            </a:extLst>
          </p:cNvPr>
          <p:cNvCxnSpPr/>
          <p:nvPr/>
        </p:nvCxnSpPr>
        <p:spPr bwMode="auto">
          <a:xfrm>
            <a:off x="2590800" y="5715000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A9FDB66-1573-411D-8687-08B5D4F35718}"/>
              </a:ext>
            </a:extLst>
          </p:cNvPr>
          <p:cNvCxnSpPr/>
          <p:nvPr/>
        </p:nvCxnSpPr>
        <p:spPr bwMode="auto">
          <a:xfrm>
            <a:off x="2514600" y="4876800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7BEDE1-7552-41A1-8EE0-09B9A74EC1C6}"/>
              </a:ext>
            </a:extLst>
          </p:cNvPr>
          <p:cNvCxnSpPr/>
          <p:nvPr/>
        </p:nvCxnSpPr>
        <p:spPr bwMode="auto">
          <a:xfrm>
            <a:off x="2590800" y="3276600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550114C-AD8D-4728-BA47-858D7DA92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407515"/>
            <a:ext cx="2133600" cy="476250"/>
          </a:xfrm>
        </p:spPr>
        <p:txBody>
          <a:bodyPr/>
          <a:lstStyle/>
          <a:p>
            <a:pPr>
              <a:defRPr/>
            </a:pPr>
            <a:fld id="{48D8DC44-DD52-4F97-9237-10C35199CA3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140613-3DBB-42A4-AC45-9E28B95C7C17}"/>
              </a:ext>
            </a:extLst>
          </p:cNvPr>
          <p:cNvCxnSpPr/>
          <p:nvPr/>
        </p:nvCxnSpPr>
        <p:spPr bwMode="auto">
          <a:xfrm>
            <a:off x="2514600" y="4495800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9DC8158-F198-4DB9-9B98-FE1343C4C0B5}"/>
              </a:ext>
            </a:extLst>
          </p:cNvPr>
          <p:cNvCxnSpPr/>
          <p:nvPr/>
        </p:nvCxnSpPr>
        <p:spPr bwMode="auto">
          <a:xfrm>
            <a:off x="2590800" y="5257800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Volunteers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380342"/>
              </p:ext>
            </p:extLst>
          </p:nvPr>
        </p:nvGraphicFramePr>
        <p:xfrm>
          <a:off x="762000" y="1435200"/>
          <a:ext cx="10058400" cy="6046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Program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Prime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7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Magazine</a:t>
                      </a: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9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Roads Liasson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CA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Dave Freeman</a:t>
                      </a:r>
                    </a:p>
                    <a:p>
                      <a:pPr algn="ctr"/>
                      <a:endParaRPr lang="en-CA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Christmas in July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Serena Bradbury</a:t>
                      </a: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160"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Corn Roast</a:t>
                      </a:r>
                    </a:p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VOLUNTEER DRAW</a:t>
                      </a: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McLean Family</a:t>
                      </a:r>
                    </a:p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GIFT CERTIFICATE RHUBARBS</a:t>
                      </a: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777"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586"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980" marR="8980" marT="89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5E4489D-EE8A-4506-92CA-78FFDB5155D4}"/>
              </a:ext>
            </a:extLst>
          </p:cNvPr>
          <p:cNvCxnSpPr>
            <a:cxnSpLocks/>
          </p:cNvCxnSpPr>
          <p:nvPr/>
        </p:nvCxnSpPr>
        <p:spPr bwMode="auto">
          <a:xfrm>
            <a:off x="2590800" y="2743200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5E51A6F-9740-4668-876F-4029D2E1A048}"/>
              </a:ext>
            </a:extLst>
          </p:cNvPr>
          <p:cNvCxnSpPr/>
          <p:nvPr/>
        </p:nvCxnSpPr>
        <p:spPr bwMode="auto">
          <a:xfrm>
            <a:off x="2628900" y="4191000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7BEDE1-7552-41A1-8EE0-09B9A74EC1C6}"/>
              </a:ext>
            </a:extLst>
          </p:cNvPr>
          <p:cNvCxnSpPr/>
          <p:nvPr/>
        </p:nvCxnSpPr>
        <p:spPr bwMode="auto">
          <a:xfrm>
            <a:off x="2590800" y="3505200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550114C-AD8D-4728-BA47-858D7DA92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407515"/>
            <a:ext cx="2133600" cy="476250"/>
          </a:xfrm>
        </p:spPr>
        <p:txBody>
          <a:bodyPr/>
          <a:lstStyle/>
          <a:p>
            <a:pPr>
              <a:defRPr/>
            </a:pPr>
            <a:fld id="{48D8DC44-DD52-4F97-9237-10C35199CA31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140613-3DBB-42A4-AC45-9E28B95C7C17}"/>
              </a:ext>
            </a:extLst>
          </p:cNvPr>
          <p:cNvCxnSpPr/>
          <p:nvPr/>
        </p:nvCxnSpPr>
        <p:spPr bwMode="auto">
          <a:xfrm>
            <a:off x="2590800" y="4886690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8E6CAC7-3803-E36D-100E-A9D616F5CE2C}"/>
              </a:ext>
            </a:extLst>
          </p:cNvPr>
          <p:cNvSpPr txBox="1"/>
          <p:nvPr/>
        </p:nvSpPr>
        <p:spPr>
          <a:xfrm>
            <a:off x="2362200" y="5638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ctr"/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Arial"/>
              </a:rPr>
              <a:t>Please consider Volunteering with the HLCA!</a:t>
            </a:r>
          </a:p>
        </p:txBody>
      </p:sp>
    </p:spTree>
    <p:extLst>
      <p:ext uri="{BB962C8B-B14F-4D97-AF65-F5344CB8AC3E}">
        <p14:creationId xmlns:p14="http://schemas.microsoft.com/office/powerpoint/2010/main" val="547135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Your Board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000" dirty="0"/>
              <a:t>Nick Mezzapelli – Webmaster</a:t>
            </a:r>
          </a:p>
          <a:p>
            <a:pPr>
              <a:defRPr/>
            </a:pPr>
            <a:r>
              <a:rPr lang="en-US" altLang="en-US" sz="2000" dirty="0"/>
              <a:t>Candice Bradbury-Endicott – Memberships</a:t>
            </a:r>
          </a:p>
          <a:p>
            <a:pPr>
              <a:defRPr/>
            </a:pPr>
            <a:r>
              <a:rPr lang="en-US" altLang="en-US" sz="2000" dirty="0"/>
              <a:t>Kathleen Boss – Communications</a:t>
            </a:r>
          </a:p>
          <a:p>
            <a:pPr>
              <a:defRPr/>
            </a:pPr>
            <a:r>
              <a:rPr lang="en-US" altLang="en-US" sz="2000" dirty="0"/>
              <a:t>Jay Kea – Director </a:t>
            </a:r>
          </a:p>
          <a:p>
            <a:pPr>
              <a:defRPr/>
            </a:pPr>
            <a:r>
              <a:rPr lang="en-US" altLang="en-US" sz="2000" dirty="0"/>
              <a:t>Connor Blackwell - Director</a:t>
            </a:r>
          </a:p>
          <a:p>
            <a:pPr>
              <a:defRPr/>
            </a:pPr>
            <a:r>
              <a:rPr lang="en-US" altLang="en-US" sz="2000" dirty="0"/>
              <a:t>Larry Marion- Director</a:t>
            </a:r>
          </a:p>
          <a:p>
            <a:pPr>
              <a:defRPr/>
            </a:pPr>
            <a:r>
              <a:rPr lang="en-US" altLang="en-US" sz="2000" dirty="0"/>
              <a:t>Deena Griffiths – Director</a:t>
            </a:r>
          </a:p>
          <a:p>
            <a:pPr>
              <a:defRPr/>
            </a:pPr>
            <a:r>
              <a:rPr lang="en-US" altLang="en-US" sz="2000" dirty="0"/>
              <a:t>Mark </a:t>
            </a:r>
            <a:r>
              <a:rPr lang="en-US" altLang="en-US" sz="2000" dirty="0" err="1"/>
              <a:t>Shillum</a:t>
            </a:r>
            <a:r>
              <a:rPr lang="en-US" altLang="en-US" sz="2000" dirty="0"/>
              <a:t> – Director</a:t>
            </a:r>
          </a:p>
          <a:p>
            <a:pPr>
              <a:defRPr/>
            </a:pPr>
            <a:r>
              <a:rPr lang="en-US" altLang="en-US" sz="2000" dirty="0"/>
              <a:t>Bert </a:t>
            </a:r>
            <a:r>
              <a:rPr lang="en-US" altLang="en-US" sz="2000" dirty="0" err="1"/>
              <a:t>Lounds</a:t>
            </a:r>
            <a:r>
              <a:rPr lang="en-US" altLang="en-US" sz="2000" dirty="0"/>
              <a:t> – Treasurer</a:t>
            </a:r>
          </a:p>
          <a:p>
            <a:pPr>
              <a:defRPr/>
            </a:pPr>
            <a:r>
              <a:rPr lang="en-US" altLang="en-US" sz="2000" dirty="0"/>
              <a:t>Serena Bradbury – Secretary</a:t>
            </a:r>
          </a:p>
          <a:p>
            <a:pPr>
              <a:defRPr/>
            </a:pPr>
            <a:r>
              <a:rPr lang="en-US" altLang="en-US" sz="2000" dirty="0"/>
              <a:t>Brent McLean - President</a:t>
            </a:r>
          </a:p>
          <a:p>
            <a:pPr>
              <a:defRPr/>
            </a:pPr>
            <a:endParaRPr lang="en-US" altLang="en-US" sz="2400" dirty="0"/>
          </a:p>
          <a:p>
            <a:pPr>
              <a:defRPr/>
            </a:pPr>
            <a:endParaRPr lang="en-US" altLang="en-US" dirty="0"/>
          </a:p>
          <a:p>
            <a:pPr marL="0" indent="0">
              <a:buNone/>
              <a:defRPr/>
            </a:pPr>
            <a:r>
              <a:rPr lang="en-US" dirty="0"/>
              <a:t> </a:t>
            </a:r>
            <a:endParaRPr lang="en-US" alt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79F0E5B-0F63-470B-B5A8-DA096BBEB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43800" y="1598646"/>
            <a:ext cx="3429000" cy="4024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45C11A-302C-4A83-8AE6-248FEA650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8DC44-DD52-4F97-9237-10C35199CA31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971800" y="381000"/>
            <a:ext cx="6553200" cy="731838"/>
          </a:xfrm>
        </p:spPr>
        <p:txBody>
          <a:bodyPr/>
          <a:lstStyle/>
          <a:p>
            <a:r>
              <a:rPr lang="en-US" altLang="en-US" b="1" dirty="0"/>
              <a:t>2024 Status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10668000" cy="4575227"/>
          </a:xfrm>
        </p:spPr>
        <p:txBody>
          <a:bodyPr/>
          <a:lstStyle/>
          <a:p>
            <a:r>
              <a:rPr lang="en-US" altLang="en-US" sz="2400" dirty="0"/>
              <a:t>Finances remain in good shape, Purchased an AED for the public beach, working on a sports surface at the public beach, considering updates to the HLCA Hall, working on an update for the HLCA website</a:t>
            </a:r>
          </a:p>
          <a:p>
            <a:r>
              <a:rPr lang="en-US" altLang="en-US" sz="2400" dirty="0"/>
              <a:t>Membership currently at 60% of 2023, with more received daily</a:t>
            </a:r>
          </a:p>
          <a:p>
            <a:r>
              <a:rPr lang="en-US" altLang="en-US" sz="2400" dirty="0"/>
              <a:t>Lake Quality program started in 2022 and testing scheduled for summer of 2024, results to be posted on the HLCA website</a:t>
            </a:r>
          </a:p>
          <a:p>
            <a:r>
              <a:rPr lang="en-US" altLang="en-US" sz="2400" dirty="0"/>
              <a:t>Continue to strengthen the HLCA volunteer program. Allowing volunteers to understand where help is needed, what is required, when and reward those volunteers</a:t>
            </a:r>
          </a:p>
          <a:p>
            <a:r>
              <a:rPr lang="en-US" altLang="en-US" sz="2400" dirty="0"/>
              <a:t>Fireworks and Christmas in July – June 29th, Regatta – August 3rd, Corn Roast – August 24</a:t>
            </a:r>
            <a:r>
              <a:rPr lang="en-US" altLang="en-US" sz="2400" baseline="30000" dirty="0"/>
              <a:t>th</a:t>
            </a:r>
            <a:endParaRPr lang="en-US" altLang="en-US" sz="2400" dirty="0"/>
          </a:p>
          <a:p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D525E8-AE59-4296-8A3E-45550F93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8DC44-DD52-4F97-9237-10C35199CA31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9225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990600" y="2590800"/>
            <a:ext cx="102870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787776"/>
            <a:ext cx="7772400" cy="1470025"/>
          </a:xfrm>
        </p:spPr>
        <p:txBody>
          <a:bodyPr/>
          <a:lstStyle/>
          <a:p>
            <a:r>
              <a:rPr lang="en-US" altLang="en-US" b="1" dirty="0"/>
              <a:t>Elections</a:t>
            </a:r>
            <a:br>
              <a:rPr lang="en-US" altLang="en-US" b="1" dirty="0"/>
            </a:br>
            <a:r>
              <a:rPr lang="en-US" altLang="en-US" sz="2000" dirty="0"/>
              <a:t>Dissolving</a:t>
            </a:r>
            <a:br>
              <a:rPr lang="en-US" altLang="en-US" sz="2000" dirty="0"/>
            </a:br>
            <a:r>
              <a:rPr lang="en-US" altLang="en-US" sz="2000" dirty="0"/>
              <a:t>Nominations</a:t>
            </a:r>
            <a:br>
              <a:rPr lang="en-US" altLang="en-US" sz="2000" dirty="0"/>
            </a:br>
            <a:r>
              <a:rPr lang="en-US" altLang="en-US" sz="2000" dirty="0"/>
              <a:t>Elections</a:t>
            </a:r>
            <a:br>
              <a:rPr lang="en-US" altLang="en-US" dirty="0"/>
            </a:br>
            <a:br>
              <a:rPr lang="en-CA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42D0D19C-4E61-457D-9D30-83F167CF34B2}" type="slidenum">
              <a:rPr lang="en-US" altLang="en-US" sz="1400" b="0">
                <a:solidFill>
                  <a:schemeClr val="tx1"/>
                </a:solidFill>
                <a:ea typeface="MS PGothic" pitchFamily="34" charset="-128"/>
              </a:rPr>
              <a:pPr/>
              <a:t>16</a:t>
            </a:fld>
            <a:endParaRPr lang="en-US" altLang="en-US" sz="1400" b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2F3405-426C-4D13-A380-5C474F508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9499"/>
            <a:ext cx="2209800" cy="204674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971800" y="381000"/>
            <a:ext cx="6553200" cy="731838"/>
          </a:xfrm>
        </p:spPr>
        <p:txBody>
          <a:bodyPr/>
          <a:lstStyle/>
          <a:p>
            <a:r>
              <a:rPr lang="en-US" altLang="en-US" b="1" dirty="0"/>
              <a:t>2024-2025 Board Slate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524000" y="1447799"/>
            <a:ext cx="4495800" cy="4525963"/>
          </a:xfrm>
        </p:spPr>
        <p:txBody>
          <a:bodyPr/>
          <a:lstStyle/>
          <a:p>
            <a:r>
              <a:rPr lang="en-US" altLang="en-US" sz="2000" b="1" dirty="0"/>
              <a:t>Stepping Down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Nick </a:t>
            </a:r>
            <a:r>
              <a:rPr lang="en-US" altLang="en-US" sz="2000" dirty="0" err="1"/>
              <a:t>Mezzapelli</a:t>
            </a:r>
            <a:endParaRPr lang="en-US" altLang="en-US" sz="2000" dirty="0"/>
          </a:p>
          <a:p>
            <a:pPr lvl="1"/>
            <a:endParaRPr lang="en-US" sz="2000" dirty="0"/>
          </a:p>
          <a:p>
            <a:r>
              <a:rPr lang="en-US" altLang="en-US" sz="2000" b="1" dirty="0"/>
              <a:t>Continuing to Stand Again as Officers for a two year term May 2023 – May 2025</a:t>
            </a:r>
          </a:p>
          <a:p>
            <a:pPr lvl="1">
              <a:defRPr/>
            </a:pPr>
            <a:r>
              <a:rPr lang="en-US" altLang="en-US" sz="2000" dirty="0"/>
              <a:t>Brent McLean - President</a:t>
            </a:r>
          </a:p>
          <a:p>
            <a:pPr lvl="1">
              <a:defRPr/>
            </a:pPr>
            <a:r>
              <a:rPr lang="en-US" sz="2000" dirty="0"/>
              <a:t>Serena Bradbury – Secretary</a:t>
            </a:r>
          </a:p>
          <a:p>
            <a:pPr lvl="1">
              <a:defRPr/>
            </a:pPr>
            <a:r>
              <a:rPr lang="en-US" sz="2000" dirty="0"/>
              <a:t>Bert </a:t>
            </a:r>
            <a:r>
              <a:rPr lang="en-US" sz="2000" dirty="0" err="1"/>
              <a:t>Lounds</a:t>
            </a:r>
            <a:r>
              <a:rPr lang="en-US" sz="2000" dirty="0"/>
              <a:t> - Treasurer</a:t>
            </a:r>
          </a:p>
          <a:p>
            <a:pPr marL="457200" lvl="1" indent="0">
              <a:buNone/>
              <a:defRPr/>
            </a:pPr>
            <a:endParaRPr lang="en-US" altLang="en-US" sz="2400" dirty="0"/>
          </a:p>
          <a:p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D525E8-AE59-4296-8A3E-45550F93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8DC44-DD52-4F97-9237-10C35199CA31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89FF97A-18D7-4963-BF8C-287AC1552C47}"/>
              </a:ext>
            </a:extLst>
          </p:cNvPr>
          <p:cNvSpPr txBox="1">
            <a:spLocks/>
          </p:cNvSpPr>
          <p:nvPr/>
        </p:nvSpPr>
        <p:spPr bwMode="auto">
          <a:xfrm>
            <a:off x="6400800" y="1524000"/>
            <a:ext cx="4495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buFontTx/>
              <a:buChar char="•"/>
              <a:defRPr/>
            </a:pPr>
            <a:r>
              <a:rPr lang="en-US" altLang="en-US" sz="2000" kern="0" dirty="0"/>
              <a:t>Agreed to Stand Again as Director</a:t>
            </a:r>
          </a:p>
          <a:p>
            <a:pPr marL="742950" lvl="2" indent="-342900">
              <a:buFontTx/>
              <a:buChar char="-"/>
              <a:defRPr/>
            </a:pPr>
            <a:r>
              <a:rPr lang="en-US" altLang="en-US" sz="2000" b="0" kern="0" dirty="0"/>
              <a:t>Candice Bradbury Endicott</a:t>
            </a:r>
          </a:p>
          <a:p>
            <a:pPr marL="742950" lvl="2" indent="-342900">
              <a:buFontTx/>
              <a:buChar char="-"/>
              <a:defRPr/>
            </a:pPr>
            <a:r>
              <a:rPr lang="en-US" altLang="en-US" sz="2000" b="0" kern="0" dirty="0"/>
              <a:t>Larry Marion</a:t>
            </a:r>
          </a:p>
          <a:p>
            <a:pPr marL="742950" lvl="2" indent="-342900">
              <a:buFontTx/>
              <a:buChar char="-"/>
              <a:defRPr/>
            </a:pPr>
            <a:r>
              <a:rPr lang="en-US" altLang="en-US" sz="2000" b="0" kern="0" dirty="0"/>
              <a:t>Kathleen Boss</a:t>
            </a:r>
          </a:p>
          <a:p>
            <a:pPr marL="742950" lvl="2" indent="-342900">
              <a:buFontTx/>
              <a:buChar char="-"/>
              <a:defRPr/>
            </a:pPr>
            <a:r>
              <a:rPr lang="en-US" altLang="en-US" sz="2000" b="0" kern="0" dirty="0"/>
              <a:t>Connor Blackwell</a:t>
            </a:r>
          </a:p>
          <a:p>
            <a:pPr marL="742950" lvl="2" indent="-342900">
              <a:buFontTx/>
              <a:buChar char="-"/>
              <a:defRPr/>
            </a:pPr>
            <a:r>
              <a:rPr lang="en-US" altLang="en-US" sz="2000" b="0" kern="0" dirty="0"/>
              <a:t>Jason Kea</a:t>
            </a:r>
          </a:p>
          <a:p>
            <a:pPr marL="742950" lvl="2" indent="-342900">
              <a:buFontTx/>
              <a:buChar char="-"/>
              <a:defRPr/>
            </a:pPr>
            <a:r>
              <a:rPr lang="en-US" altLang="en-US" sz="2000" b="0" kern="0" dirty="0"/>
              <a:t>Mark </a:t>
            </a:r>
            <a:r>
              <a:rPr lang="en-US" altLang="en-US" sz="2000" b="0" kern="0" dirty="0" err="1"/>
              <a:t>Shillum</a:t>
            </a:r>
            <a:endParaRPr lang="en-US" altLang="en-US" sz="2000" b="0" kern="0" dirty="0"/>
          </a:p>
          <a:p>
            <a:pPr marL="742950" lvl="2" indent="-342900">
              <a:buFontTx/>
              <a:buChar char="-"/>
              <a:defRPr/>
            </a:pPr>
            <a:r>
              <a:rPr lang="en-US" altLang="en-US" sz="2000" b="0" kern="0" dirty="0"/>
              <a:t>Deena Griffiths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altLang="en-US" sz="2000" kern="0" dirty="0"/>
              <a:t>Accepted Nominations</a:t>
            </a:r>
          </a:p>
          <a:p>
            <a:pPr marL="457200" lvl="1" indent="-457200">
              <a:buFont typeface="Courier New" panose="02070309020205020404" pitchFamily="49" charset="0"/>
              <a:buChar char="o"/>
              <a:defRPr/>
            </a:pPr>
            <a:r>
              <a:rPr lang="en-US" altLang="en-US" sz="2000" b="0" dirty="0"/>
              <a:t>Erica Fisher – Web Master</a:t>
            </a:r>
          </a:p>
          <a:p>
            <a:pPr marL="457200" lvl="1" indent="-457200">
              <a:buFont typeface="Courier New" panose="02070309020205020404" pitchFamily="49" charset="0"/>
              <a:buChar char="o"/>
              <a:defRPr/>
            </a:pPr>
            <a:r>
              <a:rPr lang="en-US" altLang="en-US" sz="2000" b="0" dirty="0"/>
              <a:t>Andra Ashton – Lake Quality</a:t>
            </a:r>
          </a:p>
          <a:p>
            <a:pPr marL="0" lvl="1" indent="0">
              <a:buNone/>
              <a:defRPr/>
            </a:pPr>
            <a:endParaRPr lang="en-US" altLang="en-US" sz="2000" kern="0" dirty="0"/>
          </a:p>
          <a:p>
            <a:pPr marL="0" indent="0">
              <a:buNone/>
            </a:pPr>
            <a:endParaRPr lang="en-US" altLang="en-US" sz="2800" b="0" kern="0" dirty="0"/>
          </a:p>
        </p:txBody>
      </p:sp>
    </p:spTree>
    <p:extLst>
      <p:ext uri="{BB962C8B-B14F-4D97-AF65-F5344CB8AC3E}">
        <p14:creationId xmlns:p14="http://schemas.microsoft.com/office/powerpoint/2010/main" val="2228129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914400" y="2667000"/>
            <a:ext cx="102870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048001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/>
              <a:t>Approval of Board Slate </a:t>
            </a:r>
            <a:br>
              <a:rPr lang="en-US" altLang="en-US" b="1" dirty="0"/>
            </a:br>
            <a:r>
              <a:rPr lang="en-US" altLang="en-US" b="1" dirty="0"/>
              <a:t>of Directors for </a:t>
            </a:r>
            <a:r>
              <a:rPr lang="en-US" altLang="en-US" b="1" dirty="0">
                <a:solidFill>
                  <a:schemeClr val="tx1"/>
                </a:solidFill>
              </a:rPr>
              <a:t>2024-2025</a:t>
            </a:r>
            <a:br>
              <a:rPr lang="en-US" altLang="en-US" b="1" dirty="0"/>
            </a:br>
            <a:br>
              <a:rPr lang="en-US" altLang="en-US" b="1" dirty="0"/>
            </a:br>
            <a:r>
              <a:rPr lang="en-US" altLang="en-US" sz="3200" dirty="0"/>
              <a:t>Moved –  </a:t>
            </a:r>
            <a:br>
              <a:rPr lang="en-US" altLang="en-US" sz="3200" dirty="0"/>
            </a:br>
            <a:r>
              <a:rPr lang="en-US" altLang="en-US" sz="3200" dirty="0"/>
              <a:t>Seconded –  </a:t>
            </a: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3200" dirty="0"/>
              <a:t>Discussion</a:t>
            </a:r>
            <a:br>
              <a:rPr lang="en-US" altLang="en-US" b="1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F4BBD66B-BA9A-4BCA-BED3-06E9C8B3F1FE}" type="slidenum">
              <a:rPr lang="en-US" altLang="en-US" sz="1400" b="0">
                <a:solidFill>
                  <a:schemeClr val="tx1"/>
                </a:solidFill>
                <a:ea typeface="MS PGothic" pitchFamily="34" charset="-128"/>
              </a:rPr>
              <a:pPr/>
              <a:t>18</a:t>
            </a:fld>
            <a:endParaRPr lang="en-US" altLang="en-US" sz="1400" b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9E2630-5574-4288-9D2D-087B5510F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9499"/>
            <a:ext cx="2209800" cy="204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20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838200" y="2590800"/>
            <a:ext cx="105156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025776"/>
            <a:ext cx="7772400" cy="3298824"/>
          </a:xfrm>
        </p:spPr>
        <p:txBody>
          <a:bodyPr/>
          <a:lstStyle/>
          <a:p>
            <a:pPr eaLnBrk="1" hangingPunct="1"/>
            <a:r>
              <a:rPr lang="en-US" altLang="en-US" b="1" dirty="0"/>
              <a:t>New Business</a:t>
            </a:r>
            <a:br>
              <a:rPr lang="en-US" altLang="en-US" b="1" dirty="0"/>
            </a:br>
            <a:br>
              <a:rPr lang="en-US" altLang="en-US" b="1" dirty="0"/>
            </a:br>
            <a:r>
              <a:rPr lang="en-US" altLang="en-US" b="1" dirty="0"/>
              <a:t>- </a:t>
            </a:r>
            <a:r>
              <a:rPr lang="en-US" altLang="en-US" sz="2800" dirty="0"/>
              <a:t>Fireworks</a:t>
            </a:r>
            <a:br>
              <a:rPr lang="en-US" altLang="en-US" sz="2800" dirty="0"/>
            </a:br>
            <a:r>
              <a:rPr lang="en-US" altLang="en-US" sz="2800" dirty="0"/>
              <a:t>- Rogers cell tower update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C9C924DA-4222-49F1-96BD-B0575A60BE68}" type="slidenum">
              <a:rPr lang="en-US" altLang="en-US" sz="1400" b="0">
                <a:solidFill>
                  <a:schemeClr val="tx1"/>
                </a:solidFill>
                <a:ea typeface="MS PGothic" pitchFamily="34" charset="-128"/>
              </a:rPr>
              <a:pPr/>
              <a:t>19</a:t>
            </a:fld>
            <a:endParaRPr lang="en-US" altLang="en-US" sz="1400" b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D3BC39-66FB-4F13-B400-01A6C44EB6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9499"/>
            <a:ext cx="2209800" cy="204674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Agenda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209800" y="1447801"/>
            <a:ext cx="7924800" cy="4525963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endParaRPr lang="en-US" altLang="en-US" sz="2700" dirty="0"/>
          </a:p>
          <a:p>
            <a:pPr marL="514350" indent="-514350">
              <a:buFontTx/>
              <a:buAutoNum type="arabicPeriod"/>
            </a:pPr>
            <a:r>
              <a:rPr lang="en-US" altLang="en-US" sz="2700" dirty="0"/>
              <a:t>Guest Speakers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700" dirty="0"/>
              <a:t>Call to Order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700" dirty="0"/>
              <a:t>Approval of Minutes from 2023 AGM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700" dirty="0"/>
              <a:t>Approval of 2023 Financials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700" dirty="0"/>
              <a:t>HLCA Update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700" dirty="0"/>
              <a:t>Elections 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700" dirty="0"/>
              <a:t>New Business</a:t>
            </a:r>
          </a:p>
          <a:p>
            <a:pPr marL="514350" indent="-514350">
              <a:buFontTx/>
              <a:buAutoNum type="arabicPeriod"/>
            </a:pPr>
            <a:r>
              <a:rPr lang="en-US" altLang="en-US" sz="2700" dirty="0"/>
              <a:t>Adjournment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endParaRPr lang="en-US" altLang="en-US" sz="2700" dirty="0"/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endParaRPr lang="en-US" altLang="en-US" sz="27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5B82A4-1D43-4725-AADF-857FC1F4E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8DC44-DD52-4F97-9237-10C35199CA3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838200" y="2667000"/>
            <a:ext cx="106680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2873376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/>
              <a:t>Adjournment</a:t>
            </a:r>
            <a:br>
              <a:rPr lang="en-US" altLang="en-US" dirty="0"/>
            </a:br>
            <a:r>
              <a:rPr lang="en-US" altLang="en-US" sz="1800" dirty="0"/>
              <a:t>Motion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CB4A74D6-0CBB-45D7-8C92-79C437734004}" type="slidenum">
              <a:rPr lang="en-US" altLang="en-US" sz="1400" b="0">
                <a:solidFill>
                  <a:schemeClr val="tx1"/>
                </a:solidFill>
                <a:ea typeface="MS PGothic" pitchFamily="34" charset="-128"/>
              </a:rPr>
              <a:pPr/>
              <a:t>20</a:t>
            </a:fld>
            <a:endParaRPr lang="en-US" altLang="en-US" sz="1400" b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BA18B5-6EDD-4BA3-9BCE-C00DD22BB6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9499"/>
            <a:ext cx="2209800" cy="204674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133600" y="573774"/>
            <a:ext cx="8229600" cy="1940827"/>
          </a:xfrm>
        </p:spPr>
        <p:txBody>
          <a:bodyPr/>
          <a:lstStyle/>
          <a:p>
            <a:r>
              <a:rPr lang="en-US" altLang="en-US" b="1" dirty="0"/>
              <a:t>Après Adjournment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b="1" dirty="0"/>
              <a:t>Burger and Beer 2024!</a:t>
            </a:r>
          </a:p>
        </p:txBody>
      </p:sp>
      <p:pic>
        <p:nvPicPr>
          <p:cNvPr id="29699" name="Content Placeholder 5" descr="burger-with-beer1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48" b="13548"/>
          <a:stretch>
            <a:fillRect/>
          </a:stretch>
        </p:blipFill>
        <p:spPr>
          <a:xfrm>
            <a:off x="4343611" y="3009944"/>
            <a:ext cx="5540612" cy="3048000"/>
          </a:xfr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A8CD49-0D22-4439-B36E-4C60E8662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8DC44-DD52-4F97-9237-10C35199CA31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AD1F8A-0244-49BF-AE25-9F3F5DD51A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6972" y="2466890"/>
            <a:ext cx="2366962" cy="20670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 flipV="1">
            <a:off x="533400" y="2667000"/>
            <a:ext cx="109728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276601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/>
              <a:t>Dysart Update</a:t>
            </a:r>
            <a:br>
              <a:rPr lang="en-US" altLang="en-US" b="1" dirty="0"/>
            </a:br>
            <a:r>
              <a:rPr lang="en-US" altLang="en-US" sz="3600" dirty="0"/>
              <a:t>Murray </a:t>
            </a:r>
            <a:r>
              <a:rPr lang="en-US" altLang="en-US" sz="3600" dirty="0" err="1"/>
              <a:t>Fearrey</a:t>
            </a:r>
            <a:r>
              <a:rPr lang="en-US" altLang="en-US" sz="3600" dirty="0"/>
              <a:t> / Walt </a:t>
            </a:r>
            <a:r>
              <a:rPr lang="en-US" altLang="en-US" sz="3600" dirty="0">
                <a:solidFill>
                  <a:schemeClr val="tx1"/>
                </a:solidFill>
              </a:rPr>
              <a:t>McKechnie / Barry </a:t>
            </a:r>
            <a:r>
              <a:rPr lang="en-US" altLang="en-US" sz="3600" dirty="0" err="1">
                <a:solidFill>
                  <a:schemeClr val="tx1"/>
                </a:solidFill>
              </a:rPr>
              <a:t>Boice</a:t>
            </a:r>
            <a:br>
              <a:rPr lang="en-US" altLang="en-US" sz="3600" dirty="0">
                <a:solidFill>
                  <a:schemeClr val="tx1"/>
                </a:solidFill>
              </a:rPr>
            </a:br>
            <a:endParaRPr lang="en-US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F4BBD66B-BA9A-4BCA-BED3-06E9C8B3F1FE}" type="slidenum">
              <a:rPr lang="en-US" altLang="en-US" sz="1400" b="0">
                <a:solidFill>
                  <a:schemeClr val="tx1"/>
                </a:solidFill>
                <a:ea typeface="MS PGothic" pitchFamily="34" charset="-128"/>
              </a:rPr>
              <a:pPr/>
              <a:t>3</a:t>
            </a:fld>
            <a:endParaRPr lang="en-US" altLang="en-US" sz="1400" b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D0D973-07C3-48BF-97EE-D600C3EC31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9499"/>
            <a:ext cx="2209800" cy="204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320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914400" y="2667000"/>
            <a:ext cx="102108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2667000"/>
            <a:ext cx="7772400" cy="1676399"/>
          </a:xfrm>
        </p:spPr>
        <p:txBody>
          <a:bodyPr/>
          <a:lstStyle/>
          <a:p>
            <a:pPr eaLnBrk="1" hangingPunct="1"/>
            <a:br>
              <a:rPr lang="en-US" altLang="en-US" b="1" dirty="0"/>
            </a:br>
            <a:br>
              <a:rPr lang="en-US" altLang="en-US" b="1" dirty="0"/>
            </a:br>
            <a:r>
              <a:rPr lang="en-US" altLang="en-US" sz="3600" b="1" dirty="0"/>
              <a:t>Rylan Villard</a:t>
            </a:r>
            <a:br>
              <a:rPr lang="en-US" altLang="en-US" sz="3600" b="1" dirty="0"/>
            </a:br>
            <a:r>
              <a:rPr lang="en-US" altLang="en-US" sz="3600" b="1" dirty="0"/>
              <a:t>Mike’s Communications</a:t>
            </a:r>
            <a:br>
              <a:rPr lang="en-US" altLang="en-US" sz="3600" dirty="0"/>
            </a:br>
            <a:r>
              <a:rPr lang="en-US" altLang="en-US" sz="3600" dirty="0"/>
              <a:t>Re: Bell </a:t>
            </a:r>
            <a:r>
              <a:rPr lang="en-US" altLang="en-US" sz="3600" dirty="0" err="1"/>
              <a:t>Fibre</a:t>
            </a:r>
            <a:r>
              <a:rPr lang="en-US" altLang="en-US" sz="3600" dirty="0"/>
              <a:t> install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F4BBD66B-BA9A-4BCA-BED3-06E9C8B3F1FE}" type="slidenum">
              <a:rPr lang="en-US" altLang="en-US" sz="1400" b="0">
                <a:solidFill>
                  <a:schemeClr val="tx1"/>
                </a:solidFill>
                <a:ea typeface="MS PGothic" pitchFamily="34" charset="-128"/>
              </a:rPr>
              <a:pPr/>
              <a:t>4</a:t>
            </a:fld>
            <a:endParaRPr lang="en-US" altLang="en-US" sz="1400" b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4D55813-2643-4C9C-9A01-7B457508A2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9499"/>
            <a:ext cx="2209800" cy="204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6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914400" y="2667000"/>
            <a:ext cx="105156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2819401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/>
              <a:t>Call Meeting to Order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F4BBD66B-BA9A-4BCA-BED3-06E9C8B3F1FE}" type="slidenum">
              <a:rPr lang="en-US" altLang="en-US" sz="1400" b="0">
                <a:solidFill>
                  <a:schemeClr val="tx1"/>
                </a:solidFill>
                <a:ea typeface="MS PGothic" pitchFamily="34" charset="-128"/>
              </a:rPr>
              <a:pPr/>
              <a:t>5</a:t>
            </a:fld>
            <a:endParaRPr lang="en-US" altLang="en-US" sz="1400" b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B00A1D-FB3D-485D-B318-BFD4AB8B2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9499"/>
            <a:ext cx="2209800" cy="204674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28600"/>
            <a:ext cx="6553200" cy="731838"/>
          </a:xfrm>
        </p:spPr>
        <p:txBody>
          <a:bodyPr/>
          <a:lstStyle/>
          <a:p>
            <a:r>
              <a:rPr lang="en-US" altLang="en-US" b="1" dirty="0"/>
              <a:t>2023 Minutes of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5527" y="1600200"/>
            <a:ext cx="4572000" cy="4953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900" b="1" dirty="0"/>
              <a:t>Speakers </a:t>
            </a:r>
          </a:p>
          <a:p>
            <a:pPr>
              <a:spcBef>
                <a:spcPts val="0"/>
              </a:spcBef>
              <a:defRPr/>
            </a:pPr>
            <a:r>
              <a:rPr lang="en-US" sz="1900" dirty="0"/>
              <a:t>Walt McKechnie – Deputy Mayor</a:t>
            </a:r>
          </a:p>
          <a:p>
            <a:pPr>
              <a:spcBef>
                <a:spcPts val="0"/>
              </a:spcBef>
              <a:defRPr/>
            </a:pPr>
            <a:r>
              <a:rPr lang="en-US" sz="1900" dirty="0"/>
              <a:t>Barry </a:t>
            </a:r>
            <a:r>
              <a:rPr lang="en-US" sz="1900" dirty="0" err="1"/>
              <a:t>Boice</a:t>
            </a:r>
            <a:r>
              <a:rPr lang="en-US" sz="1900" dirty="0"/>
              <a:t> – Councillor Ward 5</a:t>
            </a:r>
          </a:p>
          <a:p>
            <a:pPr>
              <a:spcBef>
                <a:spcPts val="0"/>
              </a:spcBef>
              <a:defRPr/>
            </a:pPr>
            <a:r>
              <a:rPr lang="en-US" sz="1900" dirty="0"/>
              <a:t>Melanie </a:t>
            </a:r>
            <a:r>
              <a:rPr lang="en-US" sz="1900" dirty="0" err="1"/>
              <a:t>Klodt</a:t>
            </a:r>
            <a:r>
              <a:rPr lang="en-US" sz="1900" dirty="0"/>
              <a:t> – HHHS fund raising campaign for CT Scanner</a:t>
            </a:r>
          </a:p>
          <a:p>
            <a:pPr marL="0" indent="0">
              <a:buNone/>
              <a:defRPr/>
            </a:pPr>
            <a:endParaRPr lang="en-US" sz="1200" b="1" dirty="0"/>
          </a:p>
          <a:p>
            <a:pPr marL="0" indent="0">
              <a:buNone/>
              <a:defRPr/>
            </a:pPr>
            <a:r>
              <a:rPr lang="en-US" sz="1900" b="1" dirty="0"/>
              <a:t>Call to Order – 11:16 pm</a:t>
            </a:r>
          </a:p>
          <a:p>
            <a:pPr marL="0" indent="0">
              <a:buNone/>
              <a:defRPr/>
            </a:pPr>
            <a:endParaRPr lang="en-US" sz="1050" b="1" dirty="0"/>
          </a:p>
          <a:p>
            <a:pPr marL="0" indent="0">
              <a:buNone/>
              <a:defRPr/>
            </a:pPr>
            <a:r>
              <a:rPr lang="en-US" sz="1900" b="1" dirty="0"/>
              <a:t>Approved 2022 Minutes of Meeting</a:t>
            </a:r>
          </a:p>
          <a:p>
            <a:pPr marL="0" indent="0">
              <a:buNone/>
              <a:defRPr/>
            </a:pPr>
            <a:r>
              <a:rPr lang="en-US" sz="1900" b="1" dirty="0"/>
              <a:t>Approved 2022 Financials</a:t>
            </a:r>
          </a:p>
          <a:p>
            <a:pPr marL="0" indent="0">
              <a:buNone/>
              <a:defRPr/>
            </a:pPr>
            <a:r>
              <a:rPr lang="en-US" sz="1900" b="1" dirty="0"/>
              <a:t>Presidents Message</a:t>
            </a:r>
          </a:p>
          <a:p>
            <a:pPr marL="0" indent="0">
              <a:buNone/>
              <a:defRPr/>
            </a:pPr>
            <a:r>
              <a:rPr lang="en-US" sz="1900" b="1" dirty="0"/>
              <a:t>HLCA Update</a:t>
            </a:r>
          </a:p>
          <a:p>
            <a:pPr marL="0" indent="0">
              <a:buNone/>
              <a:defRPr/>
            </a:pPr>
            <a:r>
              <a:rPr lang="en-US" sz="1900" b="1" dirty="0"/>
              <a:t>Volunteers</a:t>
            </a:r>
          </a:p>
          <a:p>
            <a:pPr marL="0" indent="0">
              <a:buNone/>
              <a:defRPr/>
            </a:pPr>
            <a:endParaRPr lang="en-US" sz="1900" b="1" dirty="0"/>
          </a:p>
          <a:p>
            <a:pPr marL="0" indent="0">
              <a:buNone/>
              <a:defRPr/>
            </a:pPr>
            <a:endParaRPr lang="en-US" sz="1900" b="1" dirty="0"/>
          </a:p>
          <a:p>
            <a:pPr marL="0" indent="0">
              <a:buNone/>
              <a:defRPr/>
            </a:pPr>
            <a:endParaRPr lang="en-US" sz="1800" b="1" dirty="0">
              <a:highlight>
                <a:srgbClr val="FFFF00"/>
              </a:highlight>
            </a:endParaRPr>
          </a:p>
          <a:p>
            <a:pPr marL="0" indent="0">
              <a:buNone/>
              <a:defRPr/>
            </a:pPr>
            <a:endParaRPr lang="en-US" sz="600" b="1" dirty="0">
              <a:highlight>
                <a:srgbClr val="FFFF00"/>
              </a:highlight>
            </a:endParaRPr>
          </a:p>
          <a:p>
            <a:pPr marL="0" indent="0">
              <a:buNone/>
              <a:defRPr/>
            </a:pPr>
            <a:endParaRPr lang="en-US" sz="1600" b="1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4000" y="1263162"/>
            <a:ext cx="4267200" cy="5638800"/>
          </a:xfrm>
        </p:spPr>
        <p:txBody>
          <a:bodyPr/>
          <a:lstStyle/>
          <a:p>
            <a:pPr>
              <a:defRPr/>
            </a:pPr>
            <a:endParaRPr lang="en-US" sz="400" dirty="0"/>
          </a:p>
          <a:p>
            <a:pPr>
              <a:defRPr/>
            </a:pPr>
            <a:endParaRPr lang="en-US" sz="1050" dirty="0"/>
          </a:p>
          <a:p>
            <a:pPr marL="0" indent="0">
              <a:buNone/>
              <a:defRPr/>
            </a:pPr>
            <a:r>
              <a:rPr lang="en-US" sz="1900" b="1" dirty="0"/>
              <a:t>New Business</a:t>
            </a:r>
          </a:p>
          <a:p>
            <a:pPr>
              <a:defRPr/>
            </a:pPr>
            <a:r>
              <a:rPr lang="en-US" sz="1900" dirty="0"/>
              <a:t>Proposal to make a donation of $5,000 to the HHHS to the CT Scanner campaign</a:t>
            </a:r>
          </a:p>
          <a:p>
            <a:pPr>
              <a:defRPr/>
            </a:pPr>
            <a:r>
              <a:rPr lang="en-US" sz="1900" dirty="0"/>
              <a:t>Discussion of purchasing a AED to be stationed at the public beach</a:t>
            </a:r>
          </a:p>
          <a:p>
            <a:pPr>
              <a:defRPr/>
            </a:pPr>
            <a:r>
              <a:rPr lang="en-US" sz="1900" dirty="0"/>
              <a:t>Environmentally Friendly Fireworks</a:t>
            </a:r>
          </a:p>
          <a:p>
            <a:pPr>
              <a:defRPr/>
            </a:pPr>
            <a:r>
              <a:rPr lang="en-US" sz="1900" dirty="0"/>
              <a:t>Discussion about the prospects of getting a sports court installed at the public beach to facilitate pickle ball, hockey and basketball</a:t>
            </a:r>
          </a:p>
          <a:p>
            <a:pPr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BD0C31-EA4A-4221-9644-91957FDFE37B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D059-03E9-451F-951E-D97295F87771}"/>
              </a:ext>
            </a:extLst>
          </p:cNvPr>
          <p:cNvSpPr txBox="1"/>
          <p:nvPr/>
        </p:nvSpPr>
        <p:spPr>
          <a:xfrm>
            <a:off x="2443480" y="1230868"/>
            <a:ext cx="7696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altLang="en-US" sz="1800" b="0" dirty="0">
                <a:solidFill>
                  <a:schemeClr val="tx1"/>
                </a:solidFill>
                <a:latin typeface="+mn-lt"/>
                <a:ea typeface="MS PGothic" pitchFamily="34" charset="-128"/>
              </a:rPr>
              <a:t>(2023 Minutes provided in premeeting material)</a:t>
            </a:r>
          </a:p>
        </p:txBody>
      </p:sp>
    </p:spTree>
    <p:extLst>
      <p:ext uri="{BB962C8B-B14F-4D97-AF65-F5344CB8AC3E}">
        <p14:creationId xmlns:p14="http://schemas.microsoft.com/office/powerpoint/2010/main" val="312202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52802-BCFB-92E9-9FD5-50ABB356C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2023 Minutes of Meeting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7F61AD51-9209-B3D4-2020-0862EA82DF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1800" b="1" dirty="0"/>
              <a:t>Board Elections : Directors</a:t>
            </a:r>
          </a:p>
          <a:p>
            <a:pPr>
              <a:defRPr/>
            </a:pPr>
            <a:r>
              <a:rPr lang="en-US" sz="1800" dirty="0"/>
              <a:t>Jay Kea</a:t>
            </a:r>
          </a:p>
          <a:p>
            <a:pPr>
              <a:defRPr/>
            </a:pPr>
            <a:r>
              <a:rPr lang="en-US" sz="1800" dirty="0"/>
              <a:t>Nick </a:t>
            </a:r>
            <a:r>
              <a:rPr lang="en-US" sz="1800" dirty="0" err="1"/>
              <a:t>Mezzapelli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Connor Blackwell</a:t>
            </a:r>
          </a:p>
          <a:p>
            <a:pPr>
              <a:defRPr/>
            </a:pPr>
            <a:r>
              <a:rPr lang="en-US" sz="1800" dirty="0"/>
              <a:t>Candice Bradbury-Endicott</a:t>
            </a:r>
          </a:p>
          <a:p>
            <a:pPr>
              <a:defRPr/>
            </a:pPr>
            <a:r>
              <a:rPr lang="en-US" sz="1800" dirty="0"/>
              <a:t>Kathleen Boss</a:t>
            </a:r>
          </a:p>
          <a:p>
            <a:pPr>
              <a:defRPr/>
            </a:pPr>
            <a:r>
              <a:rPr lang="en-US" sz="1800" dirty="0"/>
              <a:t>Larry Marion</a:t>
            </a:r>
          </a:p>
          <a:p>
            <a:pPr>
              <a:defRPr/>
            </a:pPr>
            <a:r>
              <a:rPr lang="en-US" sz="1800" dirty="0"/>
              <a:t>Deena Griffiths</a:t>
            </a:r>
          </a:p>
          <a:p>
            <a:pPr>
              <a:defRPr/>
            </a:pPr>
            <a:r>
              <a:rPr lang="en-US" sz="1800" dirty="0"/>
              <a:t>Mark </a:t>
            </a:r>
            <a:r>
              <a:rPr lang="en-US" sz="1800" dirty="0" err="1"/>
              <a:t>Shillum</a:t>
            </a:r>
            <a:endParaRPr lang="en-US" sz="1800" dirty="0"/>
          </a:p>
          <a:p>
            <a:pPr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b="1" dirty="0"/>
              <a:t>Board Elections : Officers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Brent McLean – President</a:t>
            </a:r>
          </a:p>
          <a:p>
            <a:pPr>
              <a:defRPr/>
            </a:pPr>
            <a:r>
              <a:rPr lang="en-US" sz="1800" dirty="0"/>
              <a:t>Serena Bradbury – Secretary</a:t>
            </a:r>
          </a:p>
          <a:p>
            <a:pPr>
              <a:defRPr/>
            </a:pPr>
            <a:r>
              <a:rPr lang="en-US" sz="1800" dirty="0"/>
              <a:t>Bert </a:t>
            </a:r>
            <a:r>
              <a:rPr lang="en-US" sz="1800" dirty="0" err="1"/>
              <a:t>Lounds</a:t>
            </a:r>
            <a:r>
              <a:rPr lang="en-US" sz="1800" dirty="0"/>
              <a:t> – Treasurer</a:t>
            </a:r>
          </a:p>
          <a:p>
            <a:pPr>
              <a:defRPr/>
            </a:pPr>
            <a:endParaRPr lang="en-US" sz="1800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A6D0CD4-7C04-C6B3-E555-DB2DD0B346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b="1" dirty="0"/>
              <a:t>Adjournment 11:43 pm 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7F55F-603F-8C1B-9F53-B82EA9DD5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A8967-3E8C-410E-90C9-18FD01802C9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300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62000" y="2667000"/>
            <a:ext cx="10515600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2543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/>
              <a:t>Approval of </a:t>
            </a:r>
            <a:r>
              <a:rPr lang="en-US" altLang="en-US" b="1" dirty="0">
                <a:solidFill>
                  <a:schemeClr val="tx1"/>
                </a:solidFill>
              </a:rPr>
              <a:t>2023</a:t>
            </a:r>
            <a:br>
              <a:rPr lang="en-US" altLang="en-US" b="1" dirty="0">
                <a:solidFill>
                  <a:schemeClr val="tx1"/>
                </a:solidFill>
              </a:rPr>
            </a:br>
            <a:r>
              <a:rPr lang="en-US" altLang="en-US" b="1" dirty="0"/>
              <a:t>AGM Minutes of Meeting</a:t>
            </a:r>
            <a:br>
              <a:rPr lang="en-US" altLang="en-US" b="1" dirty="0"/>
            </a:br>
            <a:br>
              <a:rPr lang="en-US" altLang="en-US" dirty="0"/>
            </a:br>
            <a:r>
              <a:rPr lang="en-US" altLang="en-US" sz="3200" dirty="0"/>
              <a:t>Moved –  </a:t>
            </a:r>
            <a:br>
              <a:rPr lang="en-US" altLang="en-US" sz="3200" dirty="0"/>
            </a:br>
            <a:r>
              <a:rPr lang="en-US" altLang="en-US" sz="3200" dirty="0"/>
              <a:t>Seconded –  </a:t>
            </a: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3200" dirty="0"/>
              <a:t>Discussion</a:t>
            </a:r>
            <a:br>
              <a:rPr lang="en-US" altLang="en-US" sz="3200" b="1" dirty="0"/>
            </a:br>
            <a:br>
              <a:rPr lang="en-US" altLang="en-US" b="1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1pPr>
            <a:lvl2pPr marL="742950" indent="-28575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2pPr>
            <a:lvl3pPr marL="11430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3pPr>
            <a:lvl4pPr marL="16002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4pPr>
            <a:lvl5pPr marL="2057400" indent="-228600"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0000"/>
                </a:solidFill>
                <a:latin typeface="Arial" charset="0"/>
                <a:cs typeface="Arial" charset="0"/>
              </a:defRPr>
            </a:lvl9pPr>
          </a:lstStyle>
          <a:p>
            <a:fld id="{F4BBD66B-BA9A-4BCA-BED3-06E9C8B3F1FE}" type="slidenum">
              <a:rPr lang="en-US" altLang="en-US" sz="1400" b="0">
                <a:solidFill>
                  <a:schemeClr val="tx1"/>
                </a:solidFill>
                <a:ea typeface="MS PGothic" pitchFamily="34" charset="-128"/>
              </a:rPr>
              <a:pPr/>
              <a:t>8</a:t>
            </a:fld>
            <a:endParaRPr lang="en-US" altLang="en-US" sz="1400" b="0">
              <a:solidFill>
                <a:schemeClr val="tx1"/>
              </a:solidFill>
              <a:ea typeface="MS PGothic" pitchFamily="34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46CE1D-6C69-4A00-A272-CABD3020B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9499"/>
            <a:ext cx="2209800" cy="204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065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tx1"/>
                </a:solidFill>
              </a:rPr>
              <a:t>2023</a:t>
            </a:r>
            <a:r>
              <a:rPr lang="en-US" altLang="en-US" b="1" dirty="0"/>
              <a:t> – 2024 Treasurer’s Report</a:t>
            </a:r>
            <a:endParaRPr lang="en-US" altLang="en-US" sz="4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57BB1B-588F-4D14-9637-81AC4453A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8DC44-DD52-4F97-9237-10C35199CA3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1C1251-6B12-4F0F-871D-29FBE3D58186}"/>
              </a:ext>
            </a:extLst>
          </p:cNvPr>
          <p:cNvSpPr txBox="1"/>
          <p:nvPr/>
        </p:nvSpPr>
        <p:spPr>
          <a:xfrm>
            <a:off x="2184400" y="1243052"/>
            <a:ext cx="8229600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altLang="en-US" sz="1600" b="0" dirty="0">
                <a:solidFill>
                  <a:schemeClr val="tx1"/>
                </a:solidFill>
                <a:latin typeface="+mn-lt"/>
                <a:ea typeface="MS PGothic" pitchFamily="34" charset="-128"/>
              </a:rPr>
              <a:t>(Details provided in premeeting material)</a:t>
            </a:r>
          </a:p>
          <a:p>
            <a:pPr>
              <a:spcAft>
                <a:spcPts val="300"/>
              </a:spcAft>
            </a:pPr>
            <a:endParaRPr lang="en-US" altLang="en-US" sz="1100" b="0" dirty="0">
              <a:solidFill>
                <a:schemeClr val="tx1"/>
              </a:solidFill>
              <a:latin typeface="+mn-lt"/>
              <a:ea typeface="MS PGothic" pitchFamily="34" charset="-128"/>
            </a:endParaRPr>
          </a:p>
          <a:p>
            <a:pPr>
              <a:spcAft>
                <a:spcPts val="30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Financial Metrics </a:t>
            </a:r>
          </a:p>
          <a:p>
            <a:pPr marL="342900" indent="-342900"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  <a:latin typeface="+mj-lt"/>
                <a:ea typeface="MS PGothic" pitchFamily="34" charset="-128"/>
              </a:rPr>
              <a:t>Net Income – Net income of $1,565</a:t>
            </a:r>
          </a:p>
          <a:p>
            <a:pPr marL="342900" indent="-342900"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  <a:latin typeface="+mj-lt"/>
                <a:ea typeface="MS PGothic" pitchFamily="34" charset="-128"/>
              </a:rPr>
              <a:t>Revenue remained consistent from 2022 and continues to be higher than the pre-covid years. </a:t>
            </a:r>
          </a:p>
          <a:p>
            <a:pPr marL="342900" indent="-342900"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  <a:latin typeface="+mj-lt"/>
                <a:ea typeface="MS PGothic" pitchFamily="34" charset="-128"/>
              </a:rPr>
              <a:t>Expenses higher in 2023 as we expensed the full HHHS donation in the fiscal year.</a:t>
            </a:r>
          </a:p>
          <a:p>
            <a:pPr marL="342900" indent="-342900"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  <a:latin typeface="+mj-lt"/>
                <a:ea typeface="MS PGothic" pitchFamily="34" charset="-128"/>
              </a:rPr>
              <a:t>Year End Balance - $72,175</a:t>
            </a:r>
          </a:p>
          <a:p>
            <a:pPr>
              <a:spcBef>
                <a:spcPts val="0"/>
              </a:spcBef>
              <a:buSzPct val="70000"/>
              <a:defRPr/>
            </a:pPr>
            <a:r>
              <a:rPr lang="en-US" altLang="en-US" sz="2000" b="0" dirty="0">
                <a:solidFill>
                  <a:schemeClr val="tx1"/>
                </a:solidFill>
                <a:latin typeface="+mj-lt"/>
                <a:ea typeface="MS PGothic" pitchFamily="34" charset="-128"/>
              </a:rPr>
              <a:t> </a:t>
            </a:r>
          </a:p>
          <a:p>
            <a:pPr>
              <a:spcAft>
                <a:spcPts val="30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+mj-lt"/>
              </a:rPr>
              <a:t>Highlights</a:t>
            </a:r>
          </a:p>
          <a:p>
            <a:pPr marL="342900" indent="-342900"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  <a:latin typeface="+mn-lt"/>
                <a:ea typeface="MS PGothic" pitchFamily="34" charset="-128"/>
              </a:rPr>
              <a:t>Membership higher in 2023 – 396 or 63% - Target 75%</a:t>
            </a:r>
          </a:p>
          <a:p>
            <a:pPr marL="342900" indent="-342900"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  <a:latin typeface="+mn-lt"/>
                <a:ea typeface="MS PGothic" pitchFamily="34" charset="-128"/>
              </a:rPr>
              <a:t>54% of Members made a donation to HLCA </a:t>
            </a:r>
          </a:p>
          <a:p>
            <a:pPr marL="342900" indent="-342900"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  <a:latin typeface="+mn-lt"/>
                <a:ea typeface="MS PGothic" pitchFamily="34" charset="-128"/>
              </a:rPr>
              <a:t>Swimming saw a record number of participants - 209</a:t>
            </a:r>
          </a:p>
          <a:p>
            <a:pPr marL="342900" indent="-342900">
              <a:spcBef>
                <a:spcPts val="0"/>
              </a:spcBef>
              <a:buSzPct val="70000"/>
              <a:buFont typeface="Arial" panose="020B0604020202020204" pitchFamily="34" charset="0"/>
              <a:buChar char="•"/>
              <a:defRPr/>
            </a:pPr>
            <a:endParaRPr lang="en-US" altLang="en-US" sz="2000" b="0" dirty="0">
              <a:solidFill>
                <a:schemeClr val="tx1"/>
              </a:solidFill>
              <a:latin typeface="+mn-lt"/>
              <a:ea typeface="MS PGothic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26503</TotalTime>
  <Words>766</Words>
  <Application>Microsoft Office PowerPoint</Application>
  <PresentationFormat>Widescreen</PresentationFormat>
  <Paragraphs>219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MS PGothic</vt:lpstr>
      <vt:lpstr>Arial</vt:lpstr>
      <vt:lpstr>Courier New</vt:lpstr>
      <vt:lpstr>Default Design</vt:lpstr>
      <vt:lpstr>PowerPoint Presentation</vt:lpstr>
      <vt:lpstr>Agenda</vt:lpstr>
      <vt:lpstr>Dysart Update Murray Fearrey / Walt McKechnie / Barry Boice </vt:lpstr>
      <vt:lpstr>  Rylan Villard Mike’s Communications Re: Bell Fibre install </vt:lpstr>
      <vt:lpstr>Call Meeting to Order </vt:lpstr>
      <vt:lpstr>2023 Minutes of Meeting</vt:lpstr>
      <vt:lpstr>2023 Minutes of Meeting</vt:lpstr>
      <vt:lpstr>Approval of 2023 AGM Minutes of Meeting  Moved –   Seconded –    Discussion   </vt:lpstr>
      <vt:lpstr>2023 – 2024 Treasurer’s Report</vt:lpstr>
      <vt:lpstr>Approval of 2023-2024 Financials  Moved –  Seconded –   Discussion  </vt:lpstr>
      <vt:lpstr>HLCA Update</vt:lpstr>
      <vt:lpstr>Volunteers</vt:lpstr>
      <vt:lpstr>Volunteers</vt:lpstr>
      <vt:lpstr>Your Board</vt:lpstr>
      <vt:lpstr>2024 Status</vt:lpstr>
      <vt:lpstr>Elections Dissolving Nominations Elections   </vt:lpstr>
      <vt:lpstr>2024-2025 Board Slate</vt:lpstr>
      <vt:lpstr>Approval of Board Slate  of Directors for 2024-2025  Moved –   Seconded –    Discussion  </vt:lpstr>
      <vt:lpstr>New Business  - Fireworks - Rogers cell tower update </vt:lpstr>
      <vt:lpstr>Adjournment Motion </vt:lpstr>
      <vt:lpstr>Après Adjournment  Burger and Beer 2024!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Glenn Scott</dc:creator>
  <cp:lastModifiedBy>Brent McLean</cp:lastModifiedBy>
  <cp:revision>479</cp:revision>
  <cp:lastPrinted>2021-06-07T23:02:09Z</cp:lastPrinted>
  <dcterms:created xsi:type="dcterms:W3CDTF">2012-04-21T20:19:52Z</dcterms:created>
  <dcterms:modified xsi:type="dcterms:W3CDTF">2024-05-08T19:18:06Z</dcterms:modified>
</cp:coreProperties>
</file>